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6"/>
  </p:notesMasterIdLst>
  <p:handoutMasterIdLst>
    <p:handoutMasterId r:id="rId27"/>
  </p:handoutMasterIdLst>
  <p:sldIdLst>
    <p:sldId id="256" r:id="rId2"/>
    <p:sldId id="278" r:id="rId3"/>
    <p:sldId id="284" r:id="rId4"/>
    <p:sldId id="285" r:id="rId5"/>
    <p:sldId id="287" r:id="rId6"/>
    <p:sldId id="257" r:id="rId7"/>
    <p:sldId id="279" r:id="rId8"/>
    <p:sldId id="261" r:id="rId9"/>
    <p:sldId id="281" r:id="rId10"/>
    <p:sldId id="288" r:id="rId11"/>
    <p:sldId id="282" r:id="rId12"/>
    <p:sldId id="267" r:id="rId13"/>
    <p:sldId id="280" r:id="rId14"/>
    <p:sldId id="266" r:id="rId15"/>
    <p:sldId id="272" r:id="rId16"/>
    <p:sldId id="273" r:id="rId17"/>
    <p:sldId id="268" r:id="rId18"/>
    <p:sldId id="265" r:id="rId19"/>
    <p:sldId id="269" r:id="rId20"/>
    <p:sldId id="270" r:id="rId21"/>
    <p:sldId id="274" r:id="rId22"/>
    <p:sldId id="286"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 id="278"/>
            <p14:sldId id="284"/>
            <p14:sldId id="285"/>
            <p14:sldId id="287"/>
          </p14:sldIdLst>
        </p14:section>
        <p14:section name="Features simples" id="{E0F794B5-F523-FF42-A41D-D7327912562A}">
          <p14:sldIdLst>
            <p14:sldId id="257"/>
            <p14:sldId id="279"/>
            <p14:sldId id="261"/>
            <p14:sldId id="281"/>
            <p14:sldId id="288"/>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86"/>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1"/>
    <p:restoredTop sz="96751"/>
  </p:normalViewPr>
  <p:slideViewPr>
    <p:cSldViewPr snapToGrid="0">
      <p:cViewPr varScale="1">
        <p:scale>
          <a:sx n="60" d="100"/>
          <a:sy n="60" d="100"/>
        </p:scale>
        <p:origin x="1388"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0CF7D-BF95-4392-BADE-1AD6D3181C56}">
      <dgm:prSet/>
      <dgm:spPr/>
      <dgm:t>
        <a:bodyPr/>
        <a:lstStyle/>
        <a:p>
          <a:r>
            <a:rPr lang="fr-FR" dirty="0">
              <a:latin typeface="Century" panose="02040604050505020304" pitchFamily="18" charset="0"/>
            </a:rPr>
            <a:t>1 filtre donne une image en sortie  </a:t>
          </a:r>
          <a:endParaRPr lang="en-US" dirty="0">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dirty="0">
              <a:latin typeface="Century" panose="02040604050505020304" pitchFamily="18" charset="0"/>
            </a:rPr>
            <a:t>On a autant de motifs différents par filtres que d’images en entrée</a:t>
          </a:r>
          <a:endParaRPr lang="en-US" dirty="0">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3DDC115F-0F64-F74D-8869-892EAE6600DF}" type="presOf" srcId="{877D38AD-02B7-4012-85C6-493FC369FF7B}" destId="{6672ADA4-FF25-514E-8C51-C190A92FC8FF}"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1 filtre donne une image en sortie  </a:t>
          </a:r>
          <a:endParaRPr lang="en-US" sz="1700" kern="1200" dirty="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On a autant de motifs différents par filtres que d’images en entrée</a:t>
          </a:r>
          <a:endParaRPr lang="en-US" sz="1700" kern="1200" dirty="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23/10/2024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23/10/2024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6</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12</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23/10/2024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23/10/2024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23/10/2024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23/10/2024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23/10/2024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23/10/2024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23/10/2024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23/10/2024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
        <p:nvSpPr>
          <p:cNvPr id="4" name="Espace réservé du numéro de diapositive 4">
            <a:extLst>
              <a:ext uri="{FF2B5EF4-FFF2-40B4-BE49-F238E27FC236}">
                <a16:creationId xmlns:a16="http://schemas.microsoft.com/office/drawing/2014/main" id="{A79FD26A-8334-D4C6-DABE-E33F04826C9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a:t>
            </a:fld>
            <a:endParaRPr lang="fr-FR" dirty="0"/>
          </a:p>
        </p:txBody>
      </p:sp>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43135-7BED-3C0A-A2C2-F9346E282BAA}"/>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ABA2326-9025-1CA5-3924-1BE95395A47A}"/>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B17796A8-E506-2F81-27B1-A2208F4DB6C2}"/>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1" name="Flèche vers la droite 10">
            <a:extLst>
              <a:ext uri="{FF2B5EF4-FFF2-40B4-BE49-F238E27FC236}">
                <a16:creationId xmlns:a16="http://schemas.microsoft.com/office/drawing/2014/main" id="{98153D9B-2E8A-38A0-F708-E13A950F236E}"/>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BA476DC5-CF40-366E-9913-A4C82D6D0CEB}"/>
              </a:ext>
            </a:extLst>
          </p:cNvPr>
          <p:cNvPicPr>
            <a:picLocks noChangeAspect="1"/>
          </p:cNvPicPr>
          <p:nvPr/>
        </p:nvPicPr>
        <p:blipFill>
          <a:blip r:embed="rId2"/>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1F5CF3CD-E1BC-7FAD-7FBB-6BC1D5D6F435}"/>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9" name="Rectangle : coins arrondis 18">
            <a:extLst>
              <a:ext uri="{FF2B5EF4-FFF2-40B4-BE49-F238E27FC236}">
                <a16:creationId xmlns:a16="http://schemas.microsoft.com/office/drawing/2014/main" id="{F6D5208D-AD2B-351D-BA14-6D5F2B0A758C}"/>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27D308B4-1D62-EEB1-1986-38F38ED3B927}"/>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10</a:t>
            </a:fld>
            <a:endParaRPr lang="fr-FR"/>
          </a:p>
        </p:txBody>
      </p:sp>
    </p:spTree>
    <p:extLst>
      <p:ext uri="{BB962C8B-B14F-4D97-AF65-F5344CB8AC3E}">
        <p14:creationId xmlns:p14="http://schemas.microsoft.com/office/powerpoint/2010/main" val="156837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4">
            <a:extLst>
              <a:ext uri="{FF2B5EF4-FFF2-40B4-BE49-F238E27FC236}">
                <a16:creationId xmlns:a16="http://schemas.microsoft.com/office/drawing/2014/main" id="{ED74FF78-4465-462E-7A1B-C0908E531F8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11</a:t>
            </a:fld>
            <a:endParaRPr lang="fr-FR"/>
          </a:p>
        </p:txBody>
      </p:sp>
    </p:spTree>
    <p:extLst>
      <p:ext uri="{BB962C8B-B14F-4D97-AF65-F5344CB8AC3E}">
        <p14:creationId xmlns:p14="http://schemas.microsoft.com/office/powerpoint/2010/main" val="86073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5A2C59AF-E7A0-B161-CF39-0B5BDFA4C6F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12</a:t>
            </a:fld>
            <a:endParaRPr lang="fr-FR"/>
          </a:p>
        </p:txBody>
      </p:sp>
    </p:spTree>
    <p:extLst>
      <p:ext uri="{BB962C8B-B14F-4D97-AF65-F5344CB8AC3E}">
        <p14:creationId xmlns:p14="http://schemas.microsoft.com/office/powerpoint/2010/main" val="4151619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3A7C4AF6-FF46-2342-0767-0F36DDC1BF8B}"/>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14</a:t>
            </a:fld>
            <a:endParaRPr lang="fr-FR"/>
          </a:p>
        </p:txBody>
      </p:sp>
    </p:spTree>
    <p:extLst>
      <p:ext uri="{BB962C8B-B14F-4D97-AF65-F5344CB8AC3E}">
        <p14:creationId xmlns:p14="http://schemas.microsoft.com/office/powerpoint/2010/main" val="255218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3AECBC93-B920-62E1-F4B9-82FFAB561034}"/>
              </a:ext>
            </a:extLst>
          </p:cNvPr>
          <p:cNvSpPr txBox="1"/>
          <p:nvPr/>
        </p:nvSpPr>
        <p:spPr>
          <a:xfrm>
            <a:off x="5296277" y="1328739"/>
            <a:ext cx="5576511" cy="4712624"/>
          </a:xfrm>
          <a:prstGeom prst="rect">
            <a:avLst/>
          </a:prstGeom>
        </p:spPr>
        <p:txBody>
          <a:bodyPr vert="horz" lIns="91440" tIns="45720" rIns="91440" bIns="45720" rtlCol="0">
            <a:normAutofit fontScale="925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15</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chat, fournitures de bureau&#10;&#10;Description générée automatiquement">
            <a:extLst>
              <a:ext uri="{FF2B5EF4-FFF2-40B4-BE49-F238E27FC236}">
                <a16:creationId xmlns:a16="http://schemas.microsoft.com/office/drawing/2014/main" id="{64D31159-1421-4237-4328-1CBB57D43EFE}"/>
              </a:ext>
            </a:extLst>
          </p:cNvPr>
          <p:cNvPicPr>
            <a:picLocks noChangeAspect="1"/>
          </p:cNvPicPr>
          <p:nvPr/>
        </p:nvPicPr>
        <p:blipFill>
          <a:blip r:embed="rId2"/>
          <a:stretch>
            <a:fillRect/>
          </a:stretch>
        </p:blipFill>
        <p:spPr>
          <a:xfrm>
            <a:off x="1762359" y="1149209"/>
            <a:ext cx="2248214" cy="4686954"/>
          </a:xfrm>
          <a:prstGeom prst="rect">
            <a:avLst/>
          </a:prstGeom>
        </p:spPr>
      </p:pic>
      <p:sp>
        <p:nvSpPr>
          <p:cNvPr id="3" name="Espace réservé du numéro de diapositive 4">
            <a:extLst>
              <a:ext uri="{FF2B5EF4-FFF2-40B4-BE49-F238E27FC236}">
                <a16:creationId xmlns:a16="http://schemas.microsoft.com/office/drawing/2014/main" id="{D941552A-9340-98C4-57BE-3405F5ED0464}"/>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15</a:t>
            </a:fld>
            <a:endParaRPr lang="fr-FR"/>
          </a:p>
        </p:txBody>
      </p:sp>
    </p:spTree>
    <p:extLst>
      <p:ext uri="{BB962C8B-B14F-4D97-AF65-F5344CB8AC3E}">
        <p14:creationId xmlns:p14="http://schemas.microsoft.com/office/powerpoint/2010/main" val="394091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1548850372"/>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2BA14BF4-7E4A-3C4F-DC44-05E1B71BF067}"/>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16</a:t>
            </a:fld>
            <a:endParaRPr lang="fr-FR"/>
          </a:p>
        </p:txBody>
      </p:sp>
    </p:spTree>
    <p:extLst>
      <p:ext uri="{BB962C8B-B14F-4D97-AF65-F5344CB8AC3E}">
        <p14:creationId xmlns:p14="http://schemas.microsoft.com/office/powerpoint/2010/main" val="236319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27BB8ED2-42C9-DEC6-354D-3EB92C32922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17</a:t>
            </a:fld>
            <a:endParaRPr lang="fr-FR"/>
          </a:p>
        </p:txBody>
      </p:sp>
    </p:spTree>
    <p:extLst>
      <p:ext uri="{BB962C8B-B14F-4D97-AF65-F5344CB8AC3E}">
        <p14:creationId xmlns:p14="http://schemas.microsoft.com/office/powerpoint/2010/main" val="135453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4BC51A20-8AD8-40BD-B0B3-B2079A1947B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18</a:t>
            </a:fld>
            <a:endParaRPr lang="fr-FR"/>
          </a:p>
        </p:txBody>
      </p:sp>
    </p:spTree>
    <p:extLst>
      <p:ext uri="{BB962C8B-B14F-4D97-AF65-F5344CB8AC3E}">
        <p14:creationId xmlns:p14="http://schemas.microsoft.com/office/powerpoint/2010/main" val="218121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76A3D99B-A259-F503-8021-E29038EB2DD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19</a:t>
            </a:fld>
            <a:endParaRPr lang="fr-FR"/>
          </a:p>
        </p:txBody>
      </p:sp>
    </p:spTree>
    <p:extLst>
      <p:ext uri="{BB962C8B-B14F-4D97-AF65-F5344CB8AC3E}">
        <p14:creationId xmlns:p14="http://schemas.microsoft.com/office/powerpoint/2010/main" val="173486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329C6-A76D-E773-0236-4DA3F995B044}"/>
              </a:ext>
            </a:extLst>
          </p:cNvPr>
          <p:cNvSpPr>
            <a:spLocks noGrp="1"/>
          </p:cNvSpPr>
          <p:nvPr>
            <p:ph type="title"/>
          </p:nvPr>
        </p:nvSpPr>
        <p:spPr/>
        <p:txBody>
          <a:bodyPr/>
          <a:lstStyle/>
          <a:p>
            <a:r>
              <a:rPr lang="fr-FR" dirty="0"/>
              <a:t>Le poids vif : une mesure importante</a:t>
            </a:r>
          </a:p>
        </p:txBody>
      </p:sp>
      <p:sp>
        <p:nvSpPr>
          <p:cNvPr id="3" name="Espace réservé du contenu 2">
            <a:extLst>
              <a:ext uri="{FF2B5EF4-FFF2-40B4-BE49-F238E27FC236}">
                <a16:creationId xmlns:a16="http://schemas.microsoft.com/office/drawing/2014/main" id="{E5DF3E4C-F531-8E0E-FDE6-3E5433432A74}"/>
              </a:ext>
            </a:extLst>
          </p:cNvPr>
          <p:cNvSpPr>
            <a:spLocks noGrp="1"/>
          </p:cNvSpPr>
          <p:nvPr>
            <p:ph idx="1"/>
          </p:nvPr>
        </p:nvSpPr>
        <p:spPr/>
        <p:txBody>
          <a:bodyPr/>
          <a:lstStyle/>
          <a:p>
            <a:r>
              <a:rPr lang="fr-FR" dirty="0"/>
              <a:t>Meilleure gestion du cheptel</a:t>
            </a:r>
          </a:p>
          <a:p>
            <a:pPr lvl="1"/>
            <a:r>
              <a:rPr lang="fr-FR" dirty="0"/>
              <a:t>Suivi de l’état de santé et de croissance</a:t>
            </a:r>
          </a:p>
          <a:p>
            <a:pPr lvl="1"/>
            <a:r>
              <a:rPr lang="fr-FR" dirty="0"/>
              <a:t>Ajustement de la nutrition</a:t>
            </a:r>
          </a:p>
          <a:p>
            <a:pPr lvl="1"/>
            <a:r>
              <a:rPr lang="fr-FR" dirty="0"/>
              <a:t>Optimisation la stratégie de commercialisation</a:t>
            </a:r>
          </a:p>
          <a:p>
            <a:pPr lvl="1"/>
            <a:endParaRPr lang="fr-FR" dirty="0"/>
          </a:p>
          <a:p>
            <a:pPr lvl="1"/>
            <a:endParaRPr lang="fr-FR" dirty="0"/>
          </a:p>
          <a:p>
            <a:endParaRPr lang="fr-FR" dirty="0"/>
          </a:p>
          <a:p>
            <a:pPr lvl="1"/>
            <a:endParaRPr lang="fr-FR" dirty="0"/>
          </a:p>
          <a:p>
            <a:endParaRPr lang="fr-FR" dirty="0"/>
          </a:p>
          <a:p>
            <a:endParaRPr lang="fr-FR" dirty="0"/>
          </a:p>
          <a:p>
            <a:endParaRPr lang="fr-FR" dirty="0"/>
          </a:p>
          <a:p>
            <a:endParaRPr lang="fr-FR" dirty="0"/>
          </a:p>
        </p:txBody>
      </p:sp>
      <p:sp>
        <p:nvSpPr>
          <p:cNvPr id="5" name="Espace réservé du numéro de diapositive 4">
            <a:extLst>
              <a:ext uri="{FF2B5EF4-FFF2-40B4-BE49-F238E27FC236}">
                <a16:creationId xmlns:a16="http://schemas.microsoft.com/office/drawing/2014/main" id="{E02F077D-35F9-27F0-D0A0-011AC48A24B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a:t>
            </a:fld>
            <a:endParaRPr lang="fr-FR"/>
          </a:p>
        </p:txBody>
      </p:sp>
    </p:spTree>
    <p:extLst>
      <p:ext uri="{BB962C8B-B14F-4D97-AF65-F5344CB8AC3E}">
        <p14:creationId xmlns:p14="http://schemas.microsoft.com/office/powerpoint/2010/main" val="509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EEBFB792-DA79-B29C-4A0B-A03DCF3C3887}"/>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20</a:t>
            </a:fld>
            <a:endParaRPr lang="fr-FR"/>
          </a:p>
        </p:txBody>
      </p:sp>
    </p:spTree>
    <p:extLst>
      <p:ext uri="{BB962C8B-B14F-4D97-AF65-F5344CB8AC3E}">
        <p14:creationId xmlns:p14="http://schemas.microsoft.com/office/powerpoint/2010/main" val="3431288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probabilité d’appartenance + « </a:t>
                </a:r>
                <a:r>
                  <a:rPr lang="fr-FR" sz="1700" dirty="0" err="1"/>
                  <a:t>softmax</a:t>
                </a:r>
                <a:r>
                  <a:rPr lang="fr-FR" sz="1700" dirty="0"/>
                  <a:t> » &amp; poids estimé</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xmlns="">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474" t="-493"/>
                </a:stretch>
              </a:blipFill>
            </p:spPr>
            <p:txBody>
              <a:bodyPr/>
              <a:lstStyle/>
              <a:p>
                <a:r>
                  <a:rPr lang="fr-FR">
                    <a:noFill/>
                  </a:rPr>
                  <a:t> </a:t>
                </a:r>
              </a:p>
            </p:txBody>
          </p:sp>
        </mc:Fallback>
      </mc:AlternateContent>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Espace réservé du numéro de diapositive 4">
            <a:extLst>
              <a:ext uri="{FF2B5EF4-FFF2-40B4-BE49-F238E27FC236}">
                <a16:creationId xmlns:a16="http://schemas.microsoft.com/office/drawing/2014/main" id="{7AD624E5-6540-136B-E8AF-9335CCCF30D1}"/>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21</a:t>
            </a:fld>
            <a:endParaRPr lang="fr-FR"/>
          </a:p>
        </p:txBody>
      </p:sp>
    </p:spTree>
    <p:extLst>
      <p:ext uri="{BB962C8B-B14F-4D97-AF65-F5344CB8AC3E}">
        <p14:creationId xmlns:p14="http://schemas.microsoft.com/office/powerpoint/2010/main" val="729400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ligne, texte, diagramme, capture d’écran&#10;&#10;Description générée automatiquement">
            <a:extLst>
              <a:ext uri="{FF2B5EF4-FFF2-40B4-BE49-F238E27FC236}">
                <a16:creationId xmlns:a16="http://schemas.microsoft.com/office/drawing/2014/main" id="{AECD2ADE-3B6A-69B2-4256-AD431FF43EB9}"/>
              </a:ext>
            </a:extLst>
          </p:cNvPr>
          <p:cNvPicPr>
            <a:picLocks noGrp="1" noChangeAspect="1"/>
          </p:cNvPicPr>
          <p:nvPr>
            <p:ph idx="1"/>
          </p:nvPr>
        </p:nvPicPr>
        <p:blipFill>
          <a:blip r:embed="rId2"/>
          <a:stretch>
            <a:fillRect/>
          </a:stretch>
        </p:blipFill>
        <p:spPr>
          <a:xfrm>
            <a:off x="2750212" y="3704902"/>
            <a:ext cx="6029007" cy="3063363"/>
          </a:xfrm>
        </p:spPr>
      </p:pic>
      <p:sp>
        <p:nvSpPr>
          <p:cNvPr id="5" name="Rectangle : coins arrondis 4">
            <a:extLst>
              <a:ext uri="{FF2B5EF4-FFF2-40B4-BE49-F238E27FC236}">
                <a16:creationId xmlns:a16="http://schemas.microsoft.com/office/drawing/2014/main" id="{D01D1D96-3CC9-5B90-8089-A10CB69D060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Architecture des réseaux de neurones</a:t>
            </a:r>
          </a:p>
        </p:txBody>
      </p:sp>
      <p:pic>
        <p:nvPicPr>
          <p:cNvPr id="9" name="Image 8" descr="Une image contenant capture d’écran, ligne, diagramme, texte&#10;&#10;Description générée automatiquement">
            <a:extLst>
              <a:ext uri="{FF2B5EF4-FFF2-40B4-BE49-F238E27FC236}">
                <a16:creationId xmlns:a16="http://schemas.microsoft.com/office/drawing/2014/main" id="{BF122740-306C-A468-D6F8-C00C2ECA13C9}"/>
              </a:ext>
            </a:extLst>
          </p:cNvPr>
          <p:cNvPicPr>
            <a:picLocks noChangeAspect="1"/>
          </p:cNvPicPr>
          <p:nvPr/>
        </p:nvPicPr>
        <p:blipFill>
          <a:blip r:embed="rId3"/>
          <a:stretch>
            <a:fillRect/>
          </a:stretch>
        </p:blipFill>
        <p:spPr>
          <a:xfrm>
            <a:off x="2777766" y="748146"/>
            <a:ext cx="5951660" cy="3063363"/>
          </a:xfrm>
          <a:prstGeom prst="rect">
            <a:avLst/>
          </a:prstGeom>
        </p:spPr>
      </p:pic>
      <p:sp>
        <p:nvSpPr>
          <p:cNvPr id="2" name="Espace réservé du numéro de diapositive 4">
            <a:extLst>
              <a:ext uri="{FF2B5EF4-FFF2-40B4-BE49-F238E27FC236}">
                <a16:creationId xmlns:a16="http://schemas.microsoft.com/office/drawing/2014/main" id="{216F6BD0-F4A3-9B17-014B-CB857046C401}"/>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22</a:t>
            </a:fld>
            <a:endParaRPr lang="fr-FR"/>
          </a:p>
        </p:txBody>
      </p:sp>
    </p:spTree>
    <p:extLst>
      <p:ext uri="{BB962C8B-B14F-4D97-AF65-F5344CB8AC3E}">
        <p14:creationId xmlns:p14="http://schemas.microsoft.com/office/powerpoint/2010/main" val="419858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capture d’écran, Police, diagramme&#10;&#10;Description générée automatiquement">
            <a:extLst>
              <a:ext uri="{FF2B5EF4-FFF2-40B4-BE49-F238E27FC236}">
                <a16:creationId xmlns:a16="http://schemas.microsoft.com/office/drawing/2014/main" id="{9D9B0E03-0283-A97D-B0E9-D13B0562A394}"/>
              </a:ext>
            </a:extLst>
          </p:cNvPr>
          <p:cNvPicPr>
            <a:picLocks noChangeAspect="1"/>
          </p:cNvPicPr>
          <p:nvPr/>
        </p:nvPicPr>
        <p:blipFill>
          <a:blip r:embed="rId2"/>
          <a:stretch>
            <a:fillRect/>
          </a:stretch>
        </p:blipFill>
        <p:spPr>
          <a:xfrm>
            <a:off x="6017249" y="1282700"/>
            <a:ext cx="4031684" cy="4031684"/>
          </a:xfrm>
          <a:prstGeom prst="rect">
            <a:avLst/>
          </a:prstGeom>
        </p:spPr>
      </p:pic>
      <p:pic>
        <p:nvPicPr>
          <p:cNvPr id="14" name="Espace réservé du contenu 13" descr="Une image contenant texte, capture d’écran, Police, diagramme&#10;&#10;Description générée automatiquement">
            <a:extLst>
              <a:ext uri="{FF2B5EF4-FFF2-40B4-BE49-F238E27FC236}">
                <a16:creationId xmlns:a16="http://schemas.microsoft.com/office/drawing/2014/main" id="{25EC85DB-C9B4-2AB5-0F50-1BC367CAE56B}"/>
              </a:ext>
            </a:extLst>
          </p:cNvPr>
          <p:cNvPicPr>
            <a:picLocks noGrp="1" noChangeAspect="1"/>
          </p:cNvPicPr>
          <p:nvPr>
            <p:ph idx="1"/>
          </p:nvPr>
        </p:nvPicPr>
        <p:blipFill>
          <a:blip r:embed="rId3"/>
          <a:stretch>
            <a:fillRect/>
          </a:stretch>
        </p:blipFill>
        <p:spPr>
          <a:xfrm>
            <a:off x="1438591" y="1334836"/>
            <a:ext cx="4031683" cy="4031683"/>
          </a:xfrm>
        </p:spPr>
      </p:pic>
      <p:sp>
        <p:nvSpPr>
          <p:cNvPr id="2" name="Espace réservé du numéro de diapositive 4">
            <a:extLst>
              <a:ext uri="{FF2B5EF4-FFF2-40B4-BE49-F238E27FC236}">
                <a16:creationId xmlns:a16="http://schemas.microsoft.com/office/drawing/2014/main" id="{822DDD1A-1692-9CAD-6B2B-B5441E9577C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23</a:t>
            </a:fld>
            <a:endParaRPr lang="fr-FR"/>
          </a:p>
        </p:txBody>
      </p:sp>
    </p:spTree>
    <p:extLst>
      <p:ext uri="{BB962C8B-B14F-4D97-AF65-F5344CB8AC3E}">
        <p14:creationId xmlns:p14="http://schemas.microsoft.com/office/powerpoint/2010/main" val="915612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3"/>
          <a:stretch>
            <a:fillRect/>
          </a:stretch>
        </p:blipFill>
        <p:spPr>
          <a:xfrm>
            <a:off x="0" y="1780859"/>
            <a:ext cx="4293660" cy="3873551"/>
          </a:xfrm>
          <a:prstGeom prst="rect">
            <a:avLst/>
          </a:prstGeom>
        </p:spPr>
      </p:pic>
      <p:sp>
        <p:nvSpPr>
          <p:cNvPr id="14" name="Rectangle : coins arrondis 13">
            <a:extLst>
              <a:ext uri="{FF2B5EF4-FFF2-40B4-BE49-F238E27FC236}">
                <a16:creationId xmlns:a16="http://schemas.microsoft.com/office/drawing/2014/main" id="{3B8B9823-5146-B790-C2D4-335EF37D8DEB}"/>
              </a:ext>
            </a:extLst>
          </p:cNvPr>
          <p:cNvSpPr/>
          <p:nvPr/>
        </p:nvSpPr>
        <p:spPr>
          <a:xfrm>
            <a:off x="3383161" y="6093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descr="Une image contenant texte, capture d’écran, Police, diagramme&#10;&#10;Description générée automatiquement">
            <a:extLst>
              <a:ext uri="{FF2B5EF4-FFF2-40B4-BE49-F238E27FC236}">
                <a16:creationId xmlns:a16="http://schemas.microsoft.com/office/drawing/2014/main" id="{8FA0D1EC-DD4E-D906-F126-7BEFFEBFEED7}"/>
              </a:ext>
            </a:extLst>
          </p:cNvPr>
          <p:cNvPicPr>
            <a:picLocks noChangeAspect="1"/>
          </p:cNvPicPr>
          <p:nvPr/>
        </p:nvPicPr>
        <p:blipFill>
          <a:blip r:embed="rId4"/>
          <a:stretch>
            <a:fillRect/>
          </a:stretch>
        </p:blipFill>
        <p:spPr>
          <a:xfrm>
            <a:off x="7520156" y="1780859"/>
            <a:ext cx="3380215" cy="3873551"/>
          </a:xfrm>
          <a:prstGeom prst="rect">
            <a:avLst/>
          </a:prstGeom>
        </p:spPr>
      </p:pic>
      <p:sp>
        <p:nvSpPr>
          <p:cNvPr id="2" name="Espace réservé du numéro de diapositive 4">
            <a:extLst>
              <a:ext uri="{FF2B5EF4-FFF2-40B4-BE49-F238E27FC236}">
                <a16:creationId xmlns:a16="http://schemas.microsoft.com/office/drawing/2014/main" id="{183C716B-D416-84FB-6BCF-C403040FB06B}"/>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24</a:t>
            </a:fld>
            <a:endParaRPr lang="fr-FR"/>
          </a:p>
        </p:txBody>
      </p:sp>
    </p:spTree>
    <p:extLst>
      <p:ext uri="{BB962C8B-B14F-4D97-AF65-F5344CB8AC3E}">
        <p14:creationId xmlns:p14="http://schemas.microsoft.com/office/powerpoint/2010/main" val="285815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193682-BD77-F633-ADA3-83384B4FE4AD}"/>
              </a:ext>
            </a:extLst>
          </p:cNvPr>
          <p:cNvSpPr>
            <a:spLocks noGrp="1"/>
          </p:cNvSpPr>
          <p:nvPr>
            <p:ph type="title"/>
          </p:nvPr>
        </p:nvSpPr>
        <p:spPr/>
        <p:txBody>
          <a:bodyPr/>
          <a:lstStyle/>
          <a:p>
            <a:r>
              <a:rPr lang="fr-FR" dirty="0"/>
              <a:t>Le poids vif : plusieurs méthodes d’obtention </a:t>
            </a:r>
          </a:p>
        </p:txBody>
      </p:sp>
      <p:sp>
        <p:nvSpPr>
          <p:cNvPr id="3" name="Espace réservé du contenu 2">
            <a:extLst>
              <a:ext uri="{FF2B5EF4-FFF2-40B4-BE49-F238E27FC236}">
                <a16:creationId xmlns:a16="http://schemas.microsoft.com/office/drawing/2014/main" id="{B938DFDD-5B8E-EC04-C778-A52DAC674D24}"/>
              </a:ext>
            </a:extLst>
          </p:cNvPr>
          <p:cNvSpPr>
            <a:spLocks noGrp="1"/>
          </p:cNvSpPr>
          <p:nvPr>
            <p:ph idx="1"/>
          </p:nvPr>
        </p:nvSpPr>
        <p:spPr>
          <a:xfrm>
            <a:off x="838200" y="1825625"/>
            <a:ext cx="10515600" cy="513538"/>
          </a:xfrm>
        </p:spPr>
        <p:txBody>
          <a:bodyPr/>
          <a:lstStyle/>
          <a:p>
            <a:pPr marL="0" indent="0">
              <a:buNone/>
            </a:pPr>
            <a:r>
              <a:rPr lang="fr-FR" dirty="0"/>
              <a:t>3 méthodes :</a:t>
            </a:r>
          </a:p>
          <a:p>
            <a:pPr lvl="1"/>
            <a:endParaRPr lang="fr-FR" dirty="0"/>
          </a:p>
        </p:txBody>
      </p:sp>
      <p:graphicFrame>
        <p:nvGraphicFramePr>
          <p:cNvPr id="4" name="Tableau 3">
            <a:extLst>
              <a:ext uri="{FF2B5EF4-FFF2-40B4-BE49-F238E27FC236}">
                <a16:creationId xmlns:a16="http://schemas.microsoft.com/office/drawing/2014/main" id="{352EEA3B-8065-2CCD-8BF8-1EB021F47C00}"/>
              </a:ext>
            </a:extLst>
          </p:cNvPr>
          <p:cNvGraphicFramePr>
            <a:graphicFrameLocks noGrp="1"/>
          </p:cNvGraphicFramePr>
          <p:nvPr>
            <p:extLst>
              <p:ext uri="{D42A27DB-BD31-4B8C-83A1-F6EECF244321}">
                <p14:modId xmlns:p14="http://schemas.microsoft.com/office/powerpoint/2010/main" val="1135717793"/>
              </p:ext>
            </p:extLst>
          </p:nvPr>
        </p:nvGraphicFramePr>
        <p:xfrm>
          <a:off x="1137684" y="2474099"/>
          <a:ext cx="10037133" cy="2910953"/>
        </p:xfrm>
        <a:graphic>
          <a:graphicData uri="http://schemas.openxmlformats.org/drawingml/2006/table">
            <a:tbl>
              <a:tblPr firstRow="1" firstCol="1" bandRow="1">
                <a:tableStyleId>{5C22544A-7EE6-4342-B048-85BDC9FD1C3A}</a:tableStyleId>
              </a:tblPr>
              <a:tblGrid>
                <a:gridCol w="2945218">
                  <a:extLst>
                    <a:ext uri="{9D8B030D-6E8A-4147-A177-3AD203B41FA5}">
                      <a16:colId xmlns:a16="http://schemas.microsoft.com/office/drawing/2014/main" val="4052127055"/>
                    </a:ext>
                  </a:extLst>
                </a:gridCol>
                <a:gridCol w="3746204">
                  <a:extLst>
                    <a:ext uri="{9D8B030D-6E8A-4147-A177-3AD203B41FA5}">
                      <a16:colId xmlns:a16="http://schemas.microsoft.com/office/drawing/2014/main" val="1014254259"/>
                    </a:ext>
                  </a:extLst>
                </a:gridCol>
                <a:gridCol w="3345711">
                  <a:extLst>
                    <a:ext uri="{9D8B030D-6E8A-4147-A177-3AD203B41FA5}">
                      <a16:colId xmlns:a16="http://schemas.microsoft.com/office/drawing/2014/main" val="3242047800"/>
                    </a:ext>
                  </a:extLst>
                </a:gridCol>
              </a:tblGrid>
              <a:tr h="442073">
                <a:tc>
                  <a:txBody>
                    <a:bodyPr/>
                    <a:lstStyle/>
                    <a:p>
                      <a:pPr algn="ctr"/>
                      <a:endParaRPr lang="fr-FR" dirty="0"/>
                    </a:p>
                  </a:txBody>
                  <a:tcPr anchor="ctr">
                    <a:noFill/>
                  </a:tcPr>
                </a:tc>
                <a:tc>
                  <a:txBody>
                    <a:bodyPr/>
                    <a:lstStyle/>
                    <a:p>
                      <a:pPr algn="ctr"/>
                      <a:r>
                        <a:rPr lang="fr-FR" dirty="0"/>
                        <a:t>Avantages</a:t>
                      </a:r>
                    </a:p>
                  </a:txBody>
                  <a:tcPr anchor="ctr"/>
                </a:tc>
                <a:tc>
                  <a:txBody>
                    <a:bodyPr/>
                    <a:lstStyle/>
                    <a:p>
                      <a:pPr algn="ctr"/>
                      <a:r>
                        <a:rPr lang="fr-FR" dirty="0"/>
                        <a:t>Inconvénients</a:t>
                      </a:r>
                    </a:p>
                  </a:txBody>
                  <a:tcPr anchor="ctr"/>
                </a:tc>
                <a:extLst>
                  <a:ext uri="{0D108BD9-81ED-4DB2-BD59-A6C34878D82A}">
                    <a16:rowId xmlns:a16="http://schemas.microsoft.com/office/drawing/2014/main" val="4251256605"/>
                  </a:ext>
                </a:extLst>
              </a:tr>
              <a:tr h="442073">
                <a:tc>
                  <a:txBody>
                    <a:bodyPr/>
                    <a:lstStyle/>
                    <a:p>
                      <a:pPr algn="ctr"/>
                      <a:r>
                        <a:rPr lang="fr-FR" b="1" dirty="0">
                          <a:solidFill>
                            <a:schemeClr val="bg1"/>
                          </a:solidFill>
                        </a:rPr>
                        <a:t>A l’œil</a:t>
                      </a:r>
                    </a:p>
                  </a:txBody>
                  <a:tcPr anchor="ctr"/>
                </a:tc>
                <a:tc>
                  <a:txBody>
                    <a:bodyPr/>
                    <a:lstStyle/>
                    <a:p>
                      <a:pPr algn="ctr"/>
                      <a:r>
                        <a:rPr lang="fr-FR" dirty="0"/>
                        <a:t>Rapide</a:t>
                      </a:r>
                    </a:p>
                    <a:p>
                      <a:pPr algn="ctr"/>
                      <a:r>
                        <a:rPr lang="fr-FR" dirty="0"/>
                        <a:t>Peu couteux</a:t>
                      </a:r>
                    </a:p>
                  </a:txBody>
                  <a:tcPr anchor="ctr"/>
                </a:tc>
                <a:tc>
                  <a:txBody>
                    <a:bodyPr/>
                    <a:lstStyle/>
                    <a:p>
                      <a:pPr algn="ctr"/>
                      <a:r>
                        <a:rPr lang="fr-FR" dirty="0"/>
                        <a:t>Peu précis</a:t>
                      </a:r>
                    </a:p>
                  </a:txBody>
                  <a:tcPr anchor="ctr"/>
                </a:tc>
                <a:extLst>
                  <a:ext uri="{0D108BD9-81ED-4DB2-BD59-A6C34878D82A}">
                    <a16:rowId xmlns:a16="http://schemas.microsoft.com/office/drawing/2014/main" val="1946836174"/>
                  </a:ext>
                </a:extLst>
              </a:tr>
              <a:tr h="442073">
                <a:tc>
                  <a:txBody>
                    <a:bodyPr/>
                    <a:lstStyle/>
                    <a:p>
                      <a:pPr algn="ctr"/>
                      <a:r>
                        <a:rPr lang="fr-FR" b="1" dirty="0">
                          <a:solidFill>
                            <a:schemeClr val="bg1"/>
                          </a:solidFill>
                        </a:rPr>
                        <a:t>A l’aide de balances</a:t>
                      </a:r>
                    </a:p>
                  </a:txBody>
                  <a:tcPr anchor="ctr"/>
                </a:tc>
                <a:tc>
                  <a:txBody>
                    <a:bodyPr/>
                    <a:lstStyle/>
                    <a:p>
                      <a:pPr algn="ctr"/>
                      <a:r>
                        <a:rPr lang="fr-FR"/>
                        <a:t>Très précise</a:t>
                      </a:r>
                      <a:endParaRPr lang="fr-FR" dirty="0"/>
                    </a:p>
                  </a:txBody>
                  <a:tcPr anchor="ctr"/>
                </a:tc>
                <a:tc>
                  <a:txBody>
                    <a:bodyPr/>
                    <a:lstStyle/>
                    <a:p>
                      <a:pPr algn="ctr"/>
                      <a:r>
                        <a:rPr lang="fr-FR" dirty="0"/>
                        <a:t>Chronophage</a:t>
                      </a:r>
                    </a:p>
                    <a:p>
                      <a:pPr algn="ctr"/>
                      <a:r>
                        <a:rPr lang="fr-FR" dirty="0"/>
                        <a:t>Risque d’accidents</a:t>
                      </a:r>
                    </a:p>
                    <a:p>
                      <a:pPr algn="ctr"/>
                      <a:r>
                        <a:rPr lang="fr-FR" dirty="0"/>
                        <a:t>Stress animal</a:t>
                      </a:r>
                    </a:p>
                  </a:txBody>
                  <a:tcPr anchor="ctr"/>
                </a:tc>
                <a:extLst>
                  <a:ext uri="{0D108BD9-81ED-4DB2-BD59-A6C34878D82A}">
                    <a16:rowId xmlns:a16="http://schemas.microsoft.com/office/drawing/2014/main" val="809202995"/>
                  </a:ext>
                </a:extLst>
              </a:tr>
              <a:tr h="442073">
                <a:tc>
                  <a:txBody>
                    <a:bodyPr/>
                    <a:lstStyle/>
                    <a:p>
                      <a:pPr algn="ctr"/>
                      <a:r>
                        <a:rPr lang="fr-FR" b="1" dirty="0">
                          <a:solidFill>
                            <a:schemeClr val="bg1"/>
                          </a:solidFill>
                        </a:rPr>
                        <a:t>Méthodes automatiques</a:t>
                      </a:r>
                    </a:p>
                  </a:txBody>
                  <a:tcPr anchor="ctr"/>
                </a:tc>
                <a:tc>
                  <a:txBody>
                    <a:bodyPr/>
                    <a:lstStyle/>
                    <a:p>
                      <a:pPr algn="ctr"/>
                      <a:r>
                        <a:rPr lang="fr-FR" dirty="0"/>
                        <a:t>Peu couteux</a:t>
                      </a:r>
                    </a:p>
                    <a:p>
                      <a:pPr algn="ctr"/>
                      <a:r>
                        <a:rPr lang="fr-FR" dirty="0"/>
                        <a:t>Minimise le stress animal</a:t>
                      </a:r>
                    </a:p>
                    <a:p>
                      <a:pPr algn="ctr"/>
                      <a:r>
                        <a:rPr lang="fr-FR" dirty="0"/>
                        <a:t>Mesures fréquentes</a:t>
                      </a:r>
                    </a:p>
                  </a:txBody>
                  <a:tcPr anchor="ctr"/>
                </a:tc>
                <a:tc>
                  <a:txBody>
                    <a:bodyPr/>
                    <a:lstStyle/>
                    <a:p>
                      <a:pPr algn="ctr"/>
                      <a:r>
                        <a:rPr lang="fr-FR" dirty="0"/>
                        <a:t>Installation</a:t>
                      </a:r>
                    </a:p>
                  </a:txBody>
                  <a:tcPr anchor="ctr"/>
                </a:tc>
                <a:extLst>
                  <a:ext uri="{0D108BD9-81ED-4DB2-BD59-A6C34878D82A}">
                    <a16:rowId xmlns:a16="http://schemas.microsoft.com/office/drawing/2014/main" val="4075107926"/>
                  </a:ext>
                </a:extLst>
              </a:tr>
            </a:tbl>
          </a:graphicData>
        </a:graphic>
      </p:graphicFrame>
      <p:sp>
        <p:nvSpPr>
          <p:cNvPr id="6" name="Espace réservé du numéro de diapositive 4">
            <a:extLst>
              <a:ext uri="{FF2B5EF4-FFF2-40B4-BE49-F238E27FC236}">
                <a16:creationId xmlns:a16="http://schemas.microsoft.com/office/drawing/2014/main" id="{C81EB57A-A246-0627-8A88-8196DB6A764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3</a:t>
            </a:fld>
            <a:endParaRPr lang="fr-FR"/>
          </a:p>
        </p:txBody>
      </p:sp>
    </p:spTree>
    <p:extLst>
      <p:ext uri="{BB962C8B-B14F-4D97-AF65-F5344CB8AC3E}">
        <p14:creationId xmlns:p14="http://schemas.microsoft.com/office/powerpoint/2010/main" val="27868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D233F-B047-1CA1-5705-793DB7E2F9EC}"/>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AD1D13A4-95E5-9196-44CD-A014D1855B1B}"/>
              </a:ext>
            </a:extLst>
          </p:cNvPr>
          <p:cNvSpPr>
            <a:spLocks noGrp="1"/>
          </p:cNvSpPr>
          <p:nvPr>
            <p:ph idx="1"/>
          </p:nvPr>
        </p:nvSpPr>
        <p:spPr>
          <a:xfrm>
            <a:off x="677334" y="1395045"/>
            <a:ext cx="8596668" cy="400055"/>
          </a:xfrm>
        </p:spPr>
        <p:txBody>
          <a:bodyPr/>
          <a:lstStyle/>
          <a:p>
            <a:r>
              <a:rPr lang="fr-FR" dirty="0"/>
              <a:t>Un tableau de données :</a:t>
            </a:r>
          </a:p>
          <a:p>
            <a:pPr marL="0" indent="0">
              <a:buNone/>
            </a:pPr>
            <a:endParaRPr lang="fr-FR" dirty="0"/>
          </a:p>
        </p:txBody>
      </p:sp>
      <p:graphicFrame>
        <p:nvGraphicFramePr>
          <p:cNvPr id="14" name="Tableau 13">
            <a:extLst>
              <a:ext uri="{FF2B5EF4-FFF2-40B4-BE49-F238E27FC236}">
                <a16:creationId xmlns:a16="http://schemas.microsoft.com/office/drawing/2014/main" id="{3C018298-3203-AD89-791E-83E9103A9F63}"/>
              </a:ext>
            </a:extLst>
          </p:cNvPr>
          <p:cNvGraphicFramePr>
            <a:graphicFrameLocks noGrp="1"/>
          </p:cNvGraphicFramePr>
          <p:nvPr>
            <p:extLst>
              <p:ext uri="{D42A27DB-BD31-4B8C-83A1-F6EECF244321}">
                <p14:modId xmlns:p14="http://schemas.microsoft.com/office/powerpoint/2010/main" val="2551790453"/>
              </p:ext>
            </p:extLst>
          </p:nvPr>
        </p:nvGraphicFramePr>
        <p:xfrm>
          <a:off x="235888" y="1795100"/>
          <a:ext cx="11129953" cy="1314342"/>
        </p:xfrm>
        <a:graphic>
          <a:graphicData uri="http://schemas.openxmlformats.org/drawingml/2006/table">
            <a:tbl>
              <a:tblPr firstRow="1" firstCol="1" bandRow="1">
                <a:tableStyleId>{5C22544A-7EE6-4342-B048-85BDC9FD1C3A}</a:tableStyleId>
              </a:tblPr>
              <a:tblGrid>
                <a:gridCol w="384493">
                  <a:extLst>
                    <a:ext uri="{9D8B030D-6E8A-4147-A177-3AD203B41FA5}">
                      <a16:colId xmlns:a16="http://schemas.microsoft.com/office/drawing/2014/main" val="358991209"/>
                    </a:ext>
                  </a:extLst>
                </a:gridCol>
                <a:gridCol w="1790910">
                  <a:extLst>
                    <a:ext uri="{9D8B030D-6E8A-4147-A177-3AD203B41FA5}">
                      <a16:colId xmlns:a16="http://schemas.microsoft.com/office/drawing/2014/main" val="3283324832"/>
                    </a:ext>
                  </a:extLst>
                </a:gridCol>
                <a:gridCol w="1790910">
                  <a:extLst>
                    <a:ext uri="{9D8B030D-6E8A-4147-A177-3AD203B41FA5}">
                      <a16:colId xmlns:a16="http://schemas.microsoft.com/office/drawing/2014/main" val="2173636616"/>
                    </a:ext>
                  </a:extLst>
                </a:gridCol>
                <a:gridCol w="1790910">
                  <a:extLst>
                    <a:ext uri="{9D8B030D-6E8A-4147-A177-3AD203B41FA5}">
                      <a16:colId xmlns:a16="http://schemas.microsoft.com/office/drawing/2014/main" val="3434795619"/>
                    </a:ext>
                  </a:extLst>
                </a:gridCol>
                <a:gridCol w="1790910">
                  <a:extLst>
                    <a:ext uri="{9D8B030D-6E8A-4147-A177-3AD203B41FA5}">
                      <a16:colId xmlns:a16="http://schemas.microsoft.com/office/drawing/2014/main" val="912932792"/>
                    </a:ext>
                  </a:extLst>
                </a:gridCol>
                <a:gridCol w="1790910">
                  <a:extLst>
                    <a:ext uri="{9D8B030D-6E8A-4147-A177-3AD203B41FA5}">
                      <a16:colId xmlns:a16="http://schemas.microsoft.com/office/drawing/2014/main" val="3937299713"/>
                    </a:ext>
                  </a:extLst>
                </a:gridCol>
                <a:gridCol w="1790910">
                  <a:extLst>
                    <a:ext uri="{9D8B030D-6E8A-4147-A177-3AD203B41FA5}">
                      <a16:colId xmlns:a16="http://schemas.microsoft.com/office/drawing/2014/main" val="2430663662"/>
                    </a:ext>
                  </a:extLst>
                </a:gridCol>
              </a:tblGrid>
              <a:tr h="438114">
                <a:tc>
                  <a:txBody>
                    <a:bodyPr/>
                    <a:lstStyle/>
                    <a:p>
                      <a:pPr algn="ctr"/>
                      <a:endParaRPr lang="fr-FR" dirty="0"/>
                    </a:p>
                  </a:txBody>
                  <a:tcPr anchor="ctr">
                    <a:noFill/>
                  </a:tcPr>
                </a:tc>
                <a:tc>
                  <a:txBody>
                    <a:bodyPr/>
                    <a:lstStyle/>
                    <a:p>
                      <a:pPr algn="ctr"/>
                      <a:r>
                        <a:rPr lang="fr-FR" dirty="0" err="1"/>
                        <a:t>sex</a:t>
                      </a:r>
                      <a:endParaRPr lang="fr-FR" dirty="0"/>
                    </a:p>
                  </a:txBody>
                  <a:tcPr anchor="ctr"/>
                </a:tc>
                <a:tc>
                  <a:txBody>
                    <a:bodyPr/>
                    <a:lstStyle/>
                    <a:p>
                      <a:pPr algn="ctr"/>
                      <a:r>
                        <a:rPr lang="fr-FR" dirty="0" err="1"/>
                        <a:t>color</a:t>
                      </a:r>
                      <a:endParaRPr lang="fr-FR" dirty="0"/>
                    </a:p>
                  </a:txBody>
                  <a:tcPr anchor="ctr"/>
                </a:tc>
                <a:tc>
                  <a:txBody>
                    <a:bodyPr/>
                    <a:lstStyle/>
                    <a:p>
                      <a:pPr algn="ctr"/>
                      <a:r>
                        <a:rPr lang="fr-FR" dirty="0" err="1"/>
                        <a:t>breed</a:t>
                      </a:r>
                      <a:endParaRPr lang="fr-FR" dirty="0"/>
                    </a:p>
                  </a:txBody>
                  <a:tcPr anchor="ctr"/>
                </a:tc>
                <a:tc>
                  <a:txBody>
                    <a:bodyPr/>
                    <a:lstStyle/>
                    <a:p>
                      <a:pPr algn="ctr"/>
                      <a:r>
                        <a:rPr lang="fr-FR" dirty="0" err="1"/>
                        <a:t>age_in_year</a:t>
                      </a:r>
                      <a:endParaRPr lang="fr-FR" dirty="0"/>
                    </a:p>
                  </a:txBody>
                  <a:tcPr anchor="ctr"/>
                </a:tc>
                <a:tc>
                  <a:txBody>
                    <a:bodyPr/>
                    <a:lstStyle/>
                    <a:p>
                      <a:pPr algn="ctr"/>
                      <a:r>
                        <a:rPr lang="fr-FR" dirty="0" err="1"/>
                        <a:t>height_in_inch</a:t>
                      </a:r>
                      <a:endParaRPr lang="fr-FR" dirty="0"/>
                    </a:p>
                  </a:txBody>
                  <a:tcPr anchor="ctr"/>
                </a:tc>
                <a:tc>
                  <a:txBody>
                    <a:bodyPr/>
                    <a:lstStyle/>
                    <a:p>
                      <a:pPr algn="ctr"/>
                      <a:r>
                        <a:rPr lang="fr-FR" dirty="0" err="1"/>
                        <a:t>weight_factor</a:t>
                      </a:r>
                      <a:endParaRPr lang="fr-FR" dirty="0"/>
                    </a:p>
                  </a:txBody>
                  <a:tcPr anchor="ctr"/>
                </a:tc>
                <a:extLst>
                  <a:ext uri="{0D108BD9-81ED-4DB2-BD59-A6C34878D82A}">
                    <a16:rowId xmlns:a16="http://schemas.microsoft.com/office/drawing/2014/main" val="2657712775"/>
                  </a:ext>
                </a:extLst>
              </a:tr>
              <a:tr h="438114">
                <a:tc>
                  <a:txBody>
                    <a:bodyPr/>
                    <a:lstStyle/>
                    <a:p>
                      <a:pPr algn="ctr"/>
                      <a:r>
                        <a:rPr lang="fr-FR" dirty="0"/>
                        <a:t>1</a:t>
                      </a:r>
                    </a:p>
                  </a:txBody>
                  <a:tcPr anchor="ctr"/>
                </a:tc>
                <a:tc>
                  <a:txBody>
                    <a:bodyPr/>
                    <a:lstStyle/>
                    <a:p>
                      <a:pPr algn="ctr"/>
                      <a:r>
                        <a:rPr lang="fr-FR" dirty="0"/>
                        <a:t>MALE_BULL</a:t>
                      </a:r>
                    </a:p>
                  </a:txBody>
                  <a:tcPr anchor="ctr"/>
                </a:tc>
                <a:tc>
                  <a:txBody>
                    <a:bodyPr/>
                    <a:lstStyle/>
                    <a:p>
                      <a:pPr algn="ctr"/>
                      <a:r>
                        <a:rPr lang="fr-FR" dirty="0"/>
                        <a:t>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50.9</a:t>
                      </a:r>
                    </a:p>
                  </a:txBody>
                  <a:tcPr anchor="ctr"/>
                </a:tc>
                <a:tc>
                  <a:txBody>
                    <a:bodyPr/>
                    <a:lstStyle/>
                    <a:p>
                      <a:pPr algn="ctr"/>
                      <a:r>
                        <a:rPr lang="fr-FR" dirty="0"/>
                        <a:t>240-275</a:t>
                      </a:r>
                    </a:p>
                  </a:txBody>
                  <a:tcPr anchor="ctr"/>
                </a:tc>
                <a:extLst>
                  <a:ext uri="{0D108BD9-81ED-4DB2-BD59-A6C34878D82A}">
                    <a16:rowId xmlns:a16="http://schemas.microsoft.com/office/drawing/2014/main" val="2217195939"/>
                  </a:ext>
                </a:extLst>
              </a:tr>
              <a:tr h="438114">
                <a:tc>
                  <a:txBody>
                    <a:bodyPr/>
                    <a:lstStyle/>
                    <a:p>
                      <a:pPr algn="ctr"/>
                      <a:r>
                        <a:rPr lang="fr-FR" dirty="0"/>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MALE_BULL</a:t>
                      </a:r>
                    </a:p>
                  </a:txBody>
                  <a:tcPr anchor="ctr"/>
                </a:tc>
                <a:tc>
                  <a:txBody>
                    <a:bodyPr/>
                    <a:lstStyle/>
                    <a:p>
                      <a:pPr algn="ctr"/>
                      <a:r>
                        <a:rPr lang="fr-FR" dirty="0"/>
                        <a:t>NON_RED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52.0</a:t>
                      </a:r>
                    </a:p>
                  </a:txBody>
                  <a:tcPr anchor="ctr"/>
                </a:tc>
                <a:tc>
                  <a:txBody>
                    <a:bodyPr/>
                    <a:lstStyle/>
                    <a:p>
                      <a:pPr algn="ctr"/>
                      <a:r>
                        <a:rPr lang="fr-FR" dirty="0"/>
                        <a:t>240-275</a:t>
                      </a:r>
                    </a:p>
                  </a:txBody>
                  <a:tcPr anchor="ctr"/>
                </a:tc>
                <a:extLst>
                  <a:ext uri="{0D108BD9-81ED-4DB2-BD59-A6C34878D82A}">
                    <a16:rowId xmlns:a16="http://schemas.microsoft.com/office/drawing/2014/main" val="3903756424"/>
                  </a:ext>
                </a:extLst>
              </a:tr>
            </a:tbl>
          </a:graphicData>
        </a:graphic>
      </p:graphicFrame>
      <p:sp>
        <p:nvSpPr>
          <p:cNvPr id="17" name="Espace réservé du numéro de diapositive 4">
            <a:extLst>
              <a:ext uri="{FF2B5EF4-FFF2-40B4-BE49-F238E27FC236}">
                <a16:creationId xmlns:a16="http://schemas.microsoft.com/office/drawing/2014/main" id="{88EA32DC-72A5-30B4-DBD9-DC067B9FD13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4</a:t>
            </a:fld>
            <a:endParaRPr lang="fr-FR"/>
          </a:p>
        </p:txBody>
      </p:sp>
    </p:spTree>
    <p:extLst>
      <p:ext uri="{BB962C8B-B14F-4D97-AF65-F5344CB8AC3E}">
        <p14:creationId xmlns:p14="http://schemas.microsoft.com/office/powerpoint/2010/main" val="351148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C17C-89BA-BAD3-6CC0-6C865FB7F1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5608F8-778B-9C18-89F6-7E8D36B36236}"/>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111ECB91-48F7-6C5B-947F-C5951F780118}"/>
              </a:ext>
            </a:extLst>
          </p:cNvPr>
          <p:cNvSpPr>
            <a:spLocks noGrp="1"/>
          </p:cNvSpPr>
          <p:nvPr>
            <p:ph idx="1"/>
          </p:nvPr>
        </p:nvSpPr>
        <p:spPr>
          <a:xfrm>
            <a:off x="677334" y="1395045"/>
            <a:ext cx="8596668" cy="3880773"/>
          </a:xfrm>
        </p:spPr>
        <p:txBody>
          <a:bodyPr/>
          <a:lstStyle/>
          <a:p>
            <a:r>
              <a:rPr lang="fr-FR" dirty="0"/>
              <a:t>Un tableau de données :</a:t>
            </a:r>
          </a:p>
          <a:p>
            <a:endParaRPr lang="fr-FR" dirty="0"/>
          </a:p>
          <a:p>
            <a:endParaRPr lang="fr-FR" dirty="0"/>
          </a:p>
          <a:p>
            <a:endParaRPr lang="fr-FR" dirty="0"/>
          </a:p>
          <a:p>
            <a:endParaRPr lang="fr-FR" dirty="0"/>
          </a:p>
          <a:p>
            <a:r>
              <a:rPr lang="fr-FR" dirty="0"/>
              <a:t>Des images :</a:t>
            </a:r>
          </a:p>
          <a:p>
            <a:pPr marL="457200" lvl="1" indent="0">
              <a:buNone/>
            </a:pPr>
            <a:r>
              <a:rPr lang="fr-FR" dirty="0"/>
              <a:t>4 images par vaches sous 4 angles différents</a:t>
            </a:r>
          </a:p>
        </p:txBody>
      </p:sp>
      <p:pic>
        <p:nvPicPr>
          <p:cNvPr id="7" name="Image 6" descr="Une image contenant mammifère, bovin, bétail, plein air&#10;&#10;Description générée automatiquement">
            <a:extLst>
              <a:ext uri="{FF2B5EF4-FFF2-40B4-BE49-F238E27FC236}">
                <a16:creationId xmlns:a16="http://schemas.microsoft.com/office/drawing/2014/main" id="{913E355E-4D06-C058-6E71-B11B9B3498A3}"/>
              </a:ext>
            </a:extLst>
          </p:cNvPr>
          <p:cNvPicPr>
            <a:picLocks noChangeAspect="1"/>
          </p:cNvPicPr>
          <p:nvPr/>
        </p:nvPicPr>
        <p:blipFill>
          <a:blip r:embed="rId2"/>
          <a:stretch>
            <a:fillRect/>
          </a:stretch>
        </p:blipFill>
        <p:spPr>
          <a:xfrm>
            <a:off x="357998" y="4235873"/>
            <a:ext cx="2560000" cy="1440000"/>
          </a:xfrm>
          <a:prstGeom prst="rect">
            <a:avLst/>
          </a:prstGeom>
        </p:spPr>
      </p:pic>
      <p:pic>
        <p:nvPicPr>
          <p:cNvPr id="9" name="Image 8" descr="Une image contenant mammifère, bovin, bétail, plein air&#10;&#10;Description générée automatiquement">
            <a:extLst>
              <a:ext uri="{FF2B5EF4-FFF2-40B4-BE49-F238E27FC236}">
                <a16:creationId xmlns:a16="http://schemas.microsoft.com/office/drawing/2014/main" id="{4BBA4E50-4F84-DC16-D2FA-776CC5BB9C08}"/>
              </a:ext>
            </a:extLst>
          </p:cNvPr>
          <p:cNvPicPr>
            <a:picLocks noChangeAspect="1"/>
          </p:cNvPicPr>
          <p:nvPr/>
        </p:nvPicPr>
        <p:blipFill>
          <a:blip r:embed="rId3"/>
          <a:stretch>
            <a:fillRect/>
          </a:stretch>
        </p:blipFill>
        <p:spPr>
          <a:xfrm>
            <a:off x="8762789" y="4235873"/>
            <a:ext cx="2560000" cy="1440000"/>
          </a:xfrm>
          <a:prstGeom prst="rect">
            <a:avLst/>
          </a:prstGeom>
        </p:spPr>
      </p:pic>
      <p:pic>
        <p:nvPicPr>
          <p:cNvPr id="11" name="Image 10" descr="Une image contenant mammifère, plein air, bovin, bétail&#10;&#10;Description générée automatiquement">
            <a:extLst>
              <a:ext uri="{FF2B5EF4-FFF2-40B4-BE49-F238E27FC236}">
                <a16:creationId xmlns:a16="http://schemas.microsoft.com/office/drawing/2014/main" id="{9017B979-580E-DE37-EC1C-1ADC006E9C68}"/>
              </a:ext>
            </a:extLst>
          </p:cNvPr>
          <p:cNvPicPr>
            <a:picLocks noChangeAspect="1"/>
          </p:cNvPicPr>
          <p:nvPr/>
        </p:nvPicPr>
        <p:blipFill>
          <a:blip r:embed="rId4"/>
          <a:stretch>
            <a:fillRect/>
          </a:stretch>
        </p:blipFill>
        <p:spPr>
          <a:xfrm>
            <a:off x="5961192" y="4235873"/>
            <a:ext cx="2560000" cy="1440000"/>
          </a:xfrm>
          <a:prstGeom prst="rect">
            <a:avLst/>
          </a:prstGeom>
        </p:spPr>
      </p:pic>
      <p:pic>
        <p:nvPicPr>
          <p:cNvPr id="13" name="Image 12" descr="Une image contenant mammifère, bovin, bétail, plein air&#10;&#10;Description générée automatiquement">
            <a:extLst>
              <a:ext uri="{FF2B5EF4-FFF2-40B4-BE49-F238E27FC236}">
                <a16:creationId xmlns:a16="http://schemas.microsoft.com/office/drawing/2014/main" id="{59A5FE54-B487-E85A-14D5-786E3B28F940}"/>
              </a:ext>
            </a:extLst>
          </p:cNvPr>
          <p:cNvPicPr>
            <a:picLocks noChangeAspect="1"/>
          </p:cNvPicPr>
          <p:nvPr/>
        </p:nvPicPr>
        <p:blipFill>
          <a:blip r:embed="rId5"/>
          <a:stretch>
            <a:fillRect/>
          </a:stretch>
        </p:blipFill>
        <p:spPr>
          <a:xfrm>
            <a:off x="3159595" y="4235873"/>
            <a:ext cx="2560000" cy="1440000"/>
          </a:xfrm>
          <a:prstGeom prst="rect">
            <a:avLst/>
          </a:prstGeom>
        </p:spPr>
      </p:pic>
      <p:graphicFrame>
        <p:nvGraphicFramePr>
          <p:cNvPr id="4" name="Tableau 3">
            <a:extLst>
              <a:ext uri="{FF2B5EF4-FFF2-40B4-BE49-F238E27FC236}">
                <a16:creationId xmlns:a16="http://schemas.microsoft.com/office/drawing/2014/main" id="{AF2B8928-93BF-E765-374B-5347B09A1EC3}"/>
              </a:ext>
            </a:extLst>
          </p:cNvPr>
          <p:cNvGraphicFramePr>
            <a:graphicFrameLocks noGrp="1"/>
          </p:cNvGraphicFramePr>
          <p:nvPr>
            <p:extLst>
              <p:ext uri="{D42A27DB-BD31-4B8C-83A1-F6EECF244321}">
                <p14:modId xmlns:p14="http://schemas.microsoft.com/office/powerpoint/2010/main" val="585690016"/>
              </p:ext>
            </p:extLst>
          </p:nvPr>
        </p:nvGraphicFramePr>
        <p:xfrm>
          <a:off x="235888" y="1795100"/>
          <a:ext cx="11129953" cy="1314342"/>
        </p:xfrm>
        <a:graphic>
          <a:graphicData uri="http://schemas.openxmlformats.org/drawingml/2006/table">
            <a:tbl>
              <a:tblPr firstRow="1" firstCol="1" bandRow="1">
                <a:tableStyleId>{5C22544A-7EE6-4342-B048-85BDC9FD1C3A}</a:tableStyleId>
              </a:tblPr>
              <a:tblGrid>
                <a:gridCol w="384493">
                  <a:extLst>
                    <a:ext uri="{9D8B030D-6E8A-4147-A177-3AD203B41FA5}">
                      <a16:colId xmlns:a16="http://schemas.microsoft.com/office/drawing/2014/main" val="358991209"/>
                    </a:ext>
                  </a:extLst>
                </a:gridCol>
                <a:gridCol w="1790910">
                  <a:extLst>
                    <a:ext uri="{9D8B030D-6E8A-4147-A177-3AD203B41FA5}">
                      <a16:colId xmlns:a16="http://schemas.microsoft.com/office/drawing/2014/main" val="3283324832"/>
                    </a:ext>
                  </a:extLst>
                </a:gridCol>
                <a:gridCol w="1790910">
                  <a:extLst>
                    <a:ext uri="{9D8B030D-6E8A-4147-A177-3AD203B41FA5}">
                      <a16:colId xmlns:a16="http://schemas.microsoft.com/office/drawing/2014/main" val="2173636616"/>
                    </a:ext>
                  </a:extLst>
                </a:gridCol>
                <a:gridCol w="1790910">
                  <a:extLst>
                    <a:ext uri="{9D8B030D-6E8A-4147-A177-3AD203B41FA5}">
                      <a16:colId xmlns:a16="http://schemas.microsoft.com/office/drawing/2014/main" val="3434795619"/>
                    </a:ext>
                  </a:extLst>
                </a:gridCol>
                <a:gridCol w="1790910">
                  <a:extLst>
                    <a:ext uri="{9D8B030D-6E8A-4147-A177-3AD203B41FA5}">
                      <a16:colId xmlns:a16="http://schemas.microsoft.com/office/drawing/2014/main" val="912932792"/>
                    </a:ext>
                  </a:extLst>
                </a:gridCol>
                <a:gridCol w="1790910">
                  <a:extLst>
                    <a:ext uri="{9D8B030D-6E8A-4147-A177-3AD203B41FA5}">
                      <a16:colId xmlns:a16="http://schemas.microsoft.com/office/drawing/2014/main" val="3937299713"/>
                    </a:ext>
                  </a:extLst>
                </a:gridCol>
                <a:gridCol w="1790910">
                  <a:extLst>
                    <a:ext uri="{9D8B030D-6E8A-4147-A177-3AD203B41FA5}">
                      <a16:colId xmlns:a16="http://schemas.microsoft.com/office/drawing/2014/main" val="2430663662"/>
                    </a:ext>
                  </a:extLst>
                </a:gridCol>
              </a:tblGrid>
              <a:tr h="438114">
                <a:tc>
                  <a:txBody>
                    <a:bodyPr/>
                    <a:lstStyle/>
                    <a:p>
                      <a:pPr algn="ctr"/>
                      <a:endParaRPr lang="fr-FR" dirty="0"/>
                    </a:p>
                  </a:txBody>
                  <a:tcPr anchor="ctr">
                    <a:noFill/>
                  </a:tcPr>
                </a:tc>
                <a:tc>
                  <a:txBody>
                    <a:bodyPr/>
                    <a:lstStyle/>
                    <a:p>
                      <a:pPr algn="ctr"/>
                      <a:r>
                        <a:rPr lang="fr-FR" dirty="0" err="1"/>
                        <a:t>sex</a:t>
                      </a:r>
                      <a:endParaRPr lang="fr-FR" dirty="0"/>
                    </a:p>
                  </a:txBody>
                  <a:tcPr anchor="ctr"/>
                </a:tc>
                <a:tc>
                  <a:txBody>
                    <a:bodyPr/>
                    <a:lstStyle/>
                    <a:p>
                      <a:pPr algn="ctr"/>
                      <a:r>
                        <a:rPr lang="fr-FR" dirty="0" err="1"/>
                        <a:t>color</a:t>
                      </a:r>
                      <a:endParaRPr lang="fr-FR" dirty="0"/>
                    </a:p>
                  </a:txBody>
                  <a:tcPr anchor="ctr"/>
                </a:tc>
                <a:tc>
                  <a:txBody>
                    <a:bodyPr/>
                    <a:lstStyle/>
                    <a:p>
                      <a:pPr algn="ctr"/>
                      <a:r>
                        <a:rPr lang="fr-FR" dirty="0" err="1"/>
                        <a:t>breed</a:t>
                      </a:r>
                      <a:endParaRPr lang="fr-FR" dirty="0"/>
                    </a:p>
                  </a:txBody>
                  <a:tcPr anchor="ctr"/>
                </a:tc>
                <a:tc>
                  <a:txBody>
                    <a:bodyPr/>
                    <a:lstStyle/>
                    <a:p>
                      <a:pPr algn="ctr"/>
                      <a:r>
                        <a:rPr lang="fr-FR" dirty="0" err="1"/>
                        <a:t>age_in_year</a:t>
                      </a:r>
                      <a:endParaRPr lang="fr-FR" dirty="0"/>
                    </a:p>
                  </a:txBody>
                  <a:tcPr anchor="ctr"/>
                </a:tc>
                <a:tc>
                  <a:txBody>
                    <a:bodyPr/>
                    <a:lstStyle/>
                    <a:p>
                      <a:pPr algn="ctr"/>
                      <a:r>
                        <a:rPr lang="fr-FR" dirty="0" err="1"/>
                        <a:t>height_in_inch</a:t>
                      </a:r>
                      <a:endParaRPr lang="fr-FR" dirty="0"/>
                    </a:p>
                  </a:txBody>
                  <a:tcPr anchor="ctr"/>
                </a:tc>
                <a:tc>
                  <a:txBody>
                    <a:bodyPr/>
                    <a:lstStyle/>
                    <a:p>
                      <a:pPr algn="ctr"/>
                      <a:r>
                        <a:rPr lang="fr-FR" dirty="0" err="1"/>
                        <a:t>weight_factor</a:t>
                      </a:r>
                      <a:endParaRPr lang="fr-FR" dirty="0"/>
                    </a:p>
                  </a:txBody>
                  <a:tcPr anchor="ctr"/>
                </a:tc>
                <a:extLst>
                  <a:ext uri="{0D108BD9-81ED-4DB2-BD59-A6C34878D82A}">
                    <a16:rowId xmlns:a16="http://schemas.microsoft.com/office/drawing/2014/main" val="2657712775"/>
                  </a:ext>
                </a:extLst>
              </a:tr>
              <a:tr h="438114">
                <a:tc>
                  <a:txBody>
                    <a:bodyPr/>
                    <a:lstStyle/>
                    <a:p>
                      <a:pPr algn="ctr"/>
                      <a:r>
                        <a:rPr lang="fr-FR" dirty="0"/>
                        <a:t>1</a:t>
                      </a:r>
                    </a:p>
                  </a:txBody>
                  <a:tcPr anchor="ctr"/>
                </a:tc>
                <a:tc>
                  <a:txBody>
                    <a:bodyPr/>
                    <a:lstStyle/>
                    <a:p>
                      <a:pPr algn="ctr"/>
                      <a:r>
                        <a:rPr lang="fr-FR" dirty="0"/>
                        <a:t>MALE_BULL</a:t>
                      </a:r>
                    </a:p>
                  </a:txBody>
                  <a:tcPr anchor="ctr"/>
                </a:tc>
                <a:tc>
                  <a:txBody>
                    <a:bodyPr/>
                    <a:lstStyle/>
                    <a:p>
                      <a:pPr algn="ctr"/>
                      <a:r>
                        <a:rPr lang="fr-FR" dirty="0"/>
                        <a:t>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50.9</a:t>
                      </a:r>
                    </a:p>
                  </a:txBody>
                  <a:tcPr anchor="ctr"/>
                </a:tc>
                <a:tc>
                  <a:txBody>
                    <a:bodyPr/>
                    <a:lstStyle/>
                    <a:p>
                      <a:pPr algn="ctr"/>
                      <a:r>
                        <a:rPr lang="fr-FR" dirty="0"/>
                        <a:t>240-275</a:t>
                      </a:r>
                    </a:p>
                  </a:txBody>
                  <a:tcPr anchor="ctr"/>
                </a:tc>
                <a:extLst>
                  <a:ext uri="{0D108BD9-81ED-4DB2-BD59-A6C34878D82A}">
                    <a16:rowId xmlns:a16="http://schemas.microsoft.com/office/drawing/2014/main" val="2217195939"/>
                  </a:ext>
                </a:extLst>
              </a:tr>
              <a:tr h="438114">
                <a:tc>
                  <a:txBody>
                    <a:bodyPr/>
                    <a:lstStyle/>
                    <a:p>
                      <a:pPr algn="ctr"/>
                      <a:r>
                        <a:rPr lang="fr-FR" dirty="0"/>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MALE_BULL</a:t>
                      </a:r>
                    </a:p>
                  </a:txBody>
                  <a:tcPr anchor="ctr"/>
                </a:tc>
                <a:tc>
                  <a:txBody>
                    <a:bodyPr/>
                    <a:lstStyle/>
                    <a:p>
                      <a:pPr algn="ctr"/>
                      <a:r>
                        <a:rPr lang="fr-FR" dirty="0"/>
                        <a:t>NON_RED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52.0</a:t>
                      </a:r>
                    </a:p>
                  </a:txBody>
                  <a:tcPr anchor="ctr"/>
                </a:tc>
                <a:tc>
                  <a:txBody>
                    <a:bodyPr/>
                    <a:lstStyle/>
                    <a:p>
                      <a:pPr algn="ctr"/>
                      <a:r>
                        <a:rPr lang="fr-FR" dirty="0"/>
                        <a:t>240-275</a:t>
                      </a:r>
                    </a:p>
                  </a:txBody>
                  <a:tcPr anchor="ctr"/>
                </a:tc>
                <a:extLst>
                  <a:ext uri="{0D108BD9-81ED-4DB2-BD59-A6C34878D82A}">
                    <a16:rowId xmlns:a16="http://schemas.microsoft.com/office/drawing/2014/main" val="3903756424"/>
                  </a:ext>
                </a:extLst>
              </a:tr>
            </a:tbl>
          </a:graphicData>
        </a:graphic>
      </p:graphicFrame>
      <p:sp>
        <p:nvSpPr>
          <p:cNvPr id="6" name="Espace réservé du numéro de diapositive 4">
            <a:extLst>
              <a:ext uri="{FF2B5EF4-FFF2-40B4-BE49-F238E27FC236}">
                <a16:creationId xmlns:a16="http://schemas.microsoft.com/office/drawing/2014/main" id="{B80C106D-A72C-CDFF-7F72-F8BBEDD4BF0C}"/>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5</a:t>
            </a:fld>
            <a:endParaRPr lang="fr-FR"/>
          </a:p>
        </p:txBody>
      </p:sp>
    </p:spTree>
    <p:extLst>
      <p:ext uri="{BB962C8B-B14F-4D97-AF65-F5344CB8AC3E}">
        <p14:creationId xmlns:p14="http://schemas.microsoft.com/office/powerpoint/2010/main" val="2628696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 name="Espace réservé du numéro de diapositive 6">
            <a:extLst>
              <a:ext uri="{FF2B5EF4-FFF2-40B4-BE49-F238E27FC236}">
                <a16:creationId xmlns:a16="http://schemas.microsoft.com/office/drawing/2014/main" id="{14C98A9F-35AD-D5D1-674A-5B24D32C9D0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7</a:t>
            </a:fld>
            <a:endParaRPr lang="fr-FR"/>
          </a:p>
        </p:txBody>
      </p:sp>
    </p:spTree>
    <p:extLst>
      <p:ext uri="{BB962C8B-B14F-4D97-AF65-F5344CB8AC3E}">
        <p14:creationId xmlns:p14="http://schemas.microsoft.com/office/powerpoint/2010/main" val="237999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E16E8E83-0850-D02B-4CE1-19537647C45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8</a:t>
            </a:fld>
            <a:endParaRPr lang="fr-FR"/>
          </a:p>
        </p:txBody>
      </p:sp>
    </p:spTree>
    <p:extLst>
      <p:ext uri="{BB962C8B-B14F-4D97-AF65-F5344CB8AC3E}">
        <p14:creationId xmlns:p14="http://schemas.microsoft.com/office/powerpoint/2010/main" val="384785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0E134B95-2D58-8BBB-ED83-47A05FF13D80}"/>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9</a:t>
            </a:fld>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7" grpId="0"/>
      <p:bldP spid="18" grpId="0"/>
    </p:bldLst>
  </p:timing>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770</TotalTime>
  <Words>790</Words>
  <Application>Microsoft Office PowerPoint</Application>
  <PresentationFormat>Grand écran</PresentationFormat>
  <Paragraphs>179</Paragraphs>
  <Slides>24</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24</vt:i4>
      </vt:variant>
    </vt:vector>
  </HeadingPairs>
  <TitlesOfParts>
    <vt:vector size="33" baseType="lpstr">
      <vt:lpstr>Aptos</vt:lpstr>
      <vt:lpstr>Arial</vt:lpstr>
      <vt:lpstr>Cambria Math</vt:lpstr>
      <vt:lpstr>Century</vt:lpstr>
      <vt:lpstr>Curlz MT</vt:lpstr>
      <vt:lpstr>Trebuchet MS</vt:lpstr>
      <vt:lpstr>Wingdings 3</vt:lpstr>
      <vt:lpstr>Facette</vt:lpstr>
      <vt:lpstr>Document</vt:lpstr>
      <vt:lpstr>Prédiction des poids des vaches </vt:lpstr>
      <vt:lpstr>Le poids vif : une mesure importante</vt:lpstr>
      <vt:lpstr>Le poids vif : plusieurs méthodes d’obtention </vt:lpstr>
      <vt:lpstr>Un jeu de données en 2 parties</vt:lpstr>
      <vt:lpstr>Un jeu de données en 2 parties</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Cat Miaou</cp:lastModifiedBy>
  <cp:revision>32</cp:revision>
  <dcterms:created xsi:type="dcterms:W3CDTF">2024-10-15T11:50:41Z</dcterms:created>
  <dcterms:modified xsi:type="dcterms:W3CDTF">2024-10-23T16:13:47Z</dcterms:modified>
</cp:coreProperties>
</file>